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6D7-2C64-4EF3-A0E1-894B2D7D6524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6E-7CB0-43BF-A9DB-6DDE65310C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6D7-2C64-4EF3-A0E1-894B2D7D6524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6E-7CB0-43BF-A9DB-6DDE65310C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6D7-2C64-4EF3-A0E1-894B2D7D6524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6E-7CB0-43BF-A9DB-6DDE65310C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6D7-2C64-4EF3-A0E1-894B2D7D6524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6E-7CB0-43BF-A9DB-6DDE65310C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6D7-2C64-4EF3-A0E1-894B2D7D6524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6E-7CB0-43BF-A9DB-6DDE65310C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6D7-2C64-4EF3-A0E1-894B2D7D6524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6E-7CB0-43BF-A9DB-6DDE65310C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6D7-2C64-4EF3-A0E1-894B2D7D6524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6E-7CB0-43BF-A9DB-6DDE65310C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6D7-2C64-4EF3-A0E1-894B2D7D6524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6E-7CB0-43BF-A9DB-6DDE65310C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6D7-2C64-4EF3-A0E1-894B2D7D6524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6E-7CB0-43BF-A9DB-6DDE65310C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6D7-2C64-4EF3-A0E1-894B2D7D6524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6E-7CB0-43BF-A9DB-6DDE65310C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6D7-2C64-4EF3-A0E1-894B2D7D6524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6E-7CB0-43BF-A9DB-6DDE65310C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F66D7-2C64-4EF3-A0E1-894B2D7D6524}" type="datetimeFigureOut">
              <a:rPr lang="en-US" smtClean="0"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3086E-7CB0-43BF-A9DB-6DDE65310C4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772400" cy="1470025"/>
          </a:xfrm>
        </p:spPr>
        <p:txBody>
          <a:bodyPr/>
          <a:lstStyle/>
          <a:p>
            <a:r>
              <a:rPr lang="en-US" b="1" dirty="0" smtClean="0"/>
              <a:t>Understanding </a:t>
            </a:r>
            <a:r>
              <a:rPr lang="en-US" b="1" u="sng" dirty="0" smtClean="0"/>
              <a:t>Fair Use </a:t>
            </a:r>
            <a:r>
              <a:rPr lang="en-US" b="1" dirty="0" smtClean="0"/>
              <a:t>in the United States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447800" y="152400"/>
            <a:ext cx="7772400" cy="1470025"/>
          </a:xfrm>
        </p:spPr>
        <p:txBody>
          <a:bodyPr/>
          <a:lstStyle/>
          <a:p>
            <a:r>
              <a:rPr lang="en-US" dirty="0" smtClean="0"/>
              <a:t>What is fair use?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676400"/>
            <a:ext cx="6934200" cy="38862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Fair use is part of the United States Copyright Law- more specifically a doctrine.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This doctrine allows for legal use of copyrighted materials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Neither citations not owner permission are necessary for fair use.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85800" y="0"/>
            <a:ext cx="7772400" cy="1470025"/>
          </a:xfrm>
        </p:spPr>
        <p:txBody>
          <a:bodyPr/>
          <a:lstStyle/>
          <a:p>
            <a:r>
              <a:rPr lang="en-US" dirty="0" smtClean="0"/>
              <a:t>How is fair use granted?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676400"/>
            <a:ext cx="7467600" cy="46482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Amount of work used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The effect that the use of copyrighted material has on the original work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Specific use of work</a:t>
            </a:r>
          </a:p>
          <a:p>
            <a:pPr marL="51435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514350" indent="-51435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Fair use is granted on a “case to case” basis, so </a:t>
            </a:r>
            <a:r>
              <a:rPr lang="en-US" b="1" dirty="0" smtClean="0">
                <a:solidFill>
                  <a:schemeClr val="tx1"/>
                </a:solidFill>
              </a:rPr>
              <a:t>all factors</a:t>
            </a:r>
            <a:r>
              <a:rPr lang="en-US" dirty="0" smtClean="0">
                <a:solidFill>
                  <a:schemeClr val="tx1"/>
                </a:solidFill>
              </a:rPr>
              <a:t> are taken into consideration </a:t>
            </a:r>
          </a:p>
          <a:p>
            <a:pPr marL="514350" indent="-514350" algn="l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304800"/>
            <a:ext cx="8229600" cy="1143000"/>
          </a:xfrm>
        </p:spPr>
        <p:txBody>
          <a:bodyPr/>
          <a:lstStyle/>
          <a:p>
            <a:r>
              <a:rPr lang="en-US" dirty="0" smtClean="0"/>
              <a:t>What is considered fair 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Use of copyrighted material may be considered fair use if…</a:t>
            </a:r>
          </a:p>
          <a:p>
            <a:pPr marL="971550" lvl="1" indent="-514350">
              <a:buNone/>
            </a:pPr>
            <a:endParaRPr lang="en-US" dirty="0"/>
          </a:p>
          <a:p>
            <a:pPr marL="971550" lvl="1" indent="-514350" algn="ctr">
              <a:buNone/>
            </a:pPr>
            <a:r>
              <a:rPr lang="en-US" dirty="0" smtClean="0"/>
              <a:t> </a:t>
            </a:r>
            <a:r>
              <a:rPr lang="en-US" sz="3200" dirty="0" smtClean="0"/>
              <a:t>[…]for </a:t>
            </a:r>
            <a:r>
              <a:rPr lang="en-US" sz="3200" dirty="0"/>
              <a:t>purposes such as criticism, comment, news reporting, teaching (including multiple copies for classroom use), scholarship, or research, is not an infringement of copyright” </a:t>
            </a:r>
            <a:endParaRPr lang="en-US" sz="3200" dirty="0" smtClean="0"/>
          </a:p>
          <a:p>
            <a:pPr marL="971550" lvl="1" indent="-514350" algn="ctr">
              <a:buNone/>
            </a:pPr>
            <a:r>
              <a:rPr lang="en-US" sz="3200" dirty="0" smtClean="0"/>
              <a:t>(</a:t>
            </a:r>
            <a:r>
              <a:rPr lang="en-US" sz="3200" dirty="0"/>
              <a:t>Copyright Law of the United States).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38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Fair use…or plagiarism?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Fair use is a </a:t>
            </a:r>
            <a:r>
              <a:rPr lang="en-US" u="sng" dirty="0" smtClean="0"/>
              <a:t>LEGAL </a:t>
            </a:r>
            <a:r>
              <a:rPr lang="en-US" dirty="0" smtClean="0"/>
              <a:t>matter and involves the use of copyrighted material</a:t>
            </a:r>
          </a:p>
          <a:p>
            <a:r>
              <a:rPr lang="en-US" dirty="0" smtClean="0"/>
              <a:t>Plagiarism involves the use of copyrighted </a:t>
            </a:r>
            <a:r>
              <a:rPr lang="en-US" u="sng" dirty="0" smtClean="0"/>
              <a:t>and non- copyrighted </a:t>
            </a:r>
            <a:r>
              <a:rPr lang="en-US" dirty="0" smtClean="0"/>
              <a:t>materials. </a:t>
            </a:r>
          </a:p>
          <a:p>
            <a:pPr lvl="1"/>
            <a:r>
              <a:rPr lang="en-US" dirty="0" smtClean="0"/>
              <a:t>If a work is not copyrighted, it can not be considered for fair use.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en-US" dirty="0">
                <a:solidFill>
                  <a:srgbClr val="0000CC"/>
                </a:solidFill>
              </a:rPr>
              <a:t>e</a:t>
            </a:r>
            <a:r>
              <a:rPr lang="en-US" dirty="0">
                <a:solidFill>
                  <a:srgbClr val="FF0000"/>
                </a:solidFill>
              </a:rPr>
              <a:t>r</a:t>
            </a:r>
            <a:r>
              <a:rPr lang="en-US" dirty="0">
                <a:solidFill>
                  <a:srgbClr val="0000CC"/>
                </a:solidFill>
              </a:rPr>
              <a:t>i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>
                <a:solidFill>
                  <a:srgbClr val="0000CC"/>
                </a:solidFill>
              </a:rPr>
              <a:t>a</a:t>
            </a:r>
            <a:r>
              <a:rPr lang="en-US" dirty="0">
                <a:solidFill>
                  <a:srgbClr val="FF0000"/>
                </a:solidFill>
              </a:rPr>
              <a:t>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CC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0000CC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0000CC"/>
                </a:solidFill>
              </a:rPr>
              <a:t>l</a:t>
            </a:r>
            <a:r>
              <a:rPr lang="en-US" dirty="0" smtClean="0">
                <a:solidFill>
                  <a:srgbClr val="FF0000"/>
                </a:solidFill>
              </a:rPr>
              <a:t>s </a:t>
            </a:r>
            <a:r>
              <a:rPr lang="en-US" dirty="0" smtClean="0"/>
              <a:t>and fair use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600" dirty="0" smtClean="0">
                <a:latin typeface="+mj-lt"/>
                <a:ea typeface="+mj-ea"/>
                <a:cs typeface="+mj-cs"/>
              </a:rPr>
              <a:t>Fair use complies with Freedom of Speech because it allows for criticism, comment, and parody of copyrighted materials.</a:t>
            </a:r>
          </a:p>
          <a:p>
            <a:r>
              <a:rPr lang="en-US" sz="3600" dirty="0" smtClean="0">
                <a:latin typeface="+mj-lt"/>
                <a:ea typeface="+mj-ea"/>
                <a:cs typeface="+mj-cs"/>
              </a:rPr>
              <a:t>Fair use is also usually not granted if the use of a work is being sold to make a profit or if the work gives people something they would usually have to pay for.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258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Understanding Fair Use in the United States</vt:lpstr>
      <vt:lpstr>What is fair use?</vt:lpstr>
      <vt:lpstr>How is fair use granted?</vt:lpstr>
      <vt:lpstr>What is considered fair use?</vt:lpstr>
      <vt:lpstr>Fair use…or plagiarism?</vt:lpstr>
      <vt:lpstr>American Ideals and fair use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Fair Use in the United States</dc:title>
  <dc:creator> </dc:creator>
  <cp:lastModifiedBy> </cp:lastModifiedBy>
  <cp:revision>1</cp:revision>
  <dcterms:created xsi:type="dcterms:W3CDTF">2009-05-07T17:56:13Z</dcterms:created>
  <dcterms:modified xsi:type="dcterms:W3CDTF">2009-05-07T18:26:38Z</dcterms:modified>
</cp:coreProperties>
</file>